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Merriweather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erriweather-bold.fntdata"/><Relationship Id="rId10" Type="http://schemas.openxmlformats.org/officeDocument/2006/relationships/slide" Target="slides/slide5.xml"/><Relationship Id="rId32" Type="http://schemas.openxmlformats.org/officeDocument/2006/relationships/font" Target="fonts/Merriweather-regular.fntdata"/><Relationship Id="rId13" Type="http://schemas.openxmlformats.org/officeDocument/2006/relationships/slide" Target="slides/slide8.xml"/><Relationship Id="rId35" Type="http://schemas.openxmlformats.org/officeDocument/2006/relationships/font" Target="fonts/Merriweather-boldItalic.fntdata"/><Relationship Id="rId12" Type="http://schemas.openxmlformats.org/officeDocument/2006/relationships/slide" Target="slides/slide7.xml"/><Relationship Id="rId34" Type="http://schemas.openxmlformats.org/officeDocument/2006/relationships/font" Target="fonts/Merriweather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Automated Feature Recognition to Guide Infant Lumbar Puncture 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Q: What should I bring to the kick-off meeting? A: It is highly recommended that you provide a concept deck, data source and supplementary reading to the students during or prior to the kick-off meeting.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Concept deck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Next steps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Data sources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01ccbcbbdb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01ccbcbbdb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01ccbcbbdb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01ccbcbbd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01ccbcbbd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01ccbcbbd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1ccbcbbdb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01ccbcbbdb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1ccbcbbd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01ccbcbbd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01ccbcbbd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01ccbcbbd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01ccbcbb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01ccbcbb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01ccbcbbd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01ccbcbbd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1ccbcbbdb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1ccbcbbdb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1ccbcbbd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01ccbcbbd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01ccbcbbdb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01ccbcbbdb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1ccbcbbd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01ccbcbbd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1ccbcbbd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01ccbcbbd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1ccbcbbdb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01ccbcbbdb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1ccbcbbdb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01ccbcbbdb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01ccbcbbdb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01ccbcbbdb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1ccbcbbdb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01ccbcbbdb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1ccbcbbdb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01ccbcbbdb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1ccbcbbd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1ccbcbb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01ccbcbbd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01ccbcbbd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01ccbcbbd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01ccbcbbd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1ccbcbbdb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1ccbcbbdb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1ccbcbbd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01ccbcbbd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01ccbcbbd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01ccbcbbd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lying on belly - feet to us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01ccbcbbdb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01ccbcbbd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4TUfMVpRbTCV-9YpC6nnbkH2gsXzqPuJ/view" TargetMode="External"/><Relationship Id="rId4" Type="http://schemas.openxmlformats.org/officeDocument/2006/relationships/image" Target="../media/image9.jpg"/><Relationship Id="rId5" Type="http://schemas.openxmlformats.org/officeDocument/2006/relationships/hyperlink" Target="http://drive.google.com/file/d/1I5yaKmzTLTdmqqPoNVzmOcA_zWPrlDVV/view" TargetMode="External"/><Relationship Id="rId6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ubmed.ncbi.nlm.nih.gov/29645365/" TargetMode="External"/><Relationship Id="rId4" Type="http://schemas.openxmlformats.org/officeDocument/2006/relationships/hyperlink" Target="https://pubmed.ncbi.nlm.nih.gov/27482967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for automated ultrasound guided Infant Lumbar Puncture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Project- Kickoff 2024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129475" y="3461775"/>
            <a:ext cx="5481900" cy="14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PI: David Kessler, MD, MSc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Technical lead: Ritvik Khandelwal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Research scholar: Kanisha Arpit Shah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Proof of concept- real time deployment</a:t>
            </a:r>
            <a:endParaRPr/>
          </a:p>
        </p:txBody>
      </p:sp>
      <p:pic>
        <p:nvPicPr>
          <p:cNvPr id="138" name="Google Shape;138;p25" title="202402091356590048ABD_crop_Origin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5224301" cy="37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 title="202402091356590048ABD_crop_Generated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1125" y="1170125"/>
            <a:ext cx="5194874" cy="3733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have we done?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Trained a </a:t>
            </a:r>
            <a:r>
              <a:rPr lang="en" sz="1400"/>
              <a:t>multilabel</a:t>
            </a:r>
            <a:r>
              <a:rPr lang="en" sz="1400"/>
              <a:t> image classifier with 3 labels (Bad Quality, Fluid and Cord)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Achieved stellar performances on the hold out test set but the model fails to generalize on new videos.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Did a lot of experiments with multi label classification with different sets of labels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Hypothesis - Overfitting/wrong code implementation/new videos are vastly different from the old one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Object detection model to detect spinal cord (Qualitative evaluation in progress)</a:t>
            </a:r>
            <a:endParaRPr sz="1400"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851450"/>
            <a:ext cx="4182251" cy="216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 rotWithShape="1">
          <a:blip r:embed="rId4">
            <a:alphaModFix/>
          </a:blip>
          <a:srcRect b="11478" l="12381" r="9303" t="12301"/>
          <a:stretch/>
        </p:blipFill>
        <p:spPr>
          <a:xfrm>
            <a:off x="940450" y="2820850"/>
            <a:ext cx="3048000" cy="22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trying to do?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 tune models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Optimize speed for real time deployment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details and Technical milestones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</a:t>
            </a:r>
            <a:r>
              <a:rPr lang="en"/>
              <a:t> aims/milestones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Overall goal</a:t>
            </a:r>
            <a:r>
              <a:rPr lang="en"/>
              <a:t> - Use sophisticated architectures and techniques to detect Fluid with highest possible accuracy in real world setting thus overcoming poor generalization of existing </a:t>
            </a:r>
            <a:r>
              <a:rPr lang="en"/>
              <a:t>model</a:t>
            </a:r>
            <a:r>
              <a:rPr lang="en"/>
              <a:t> on unseen data.</a:t>
            </a:r>
            <a:endParaRPr/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Current model fails to generalize on new data (</a:t>
            </a:r>
            <a:r>
              <a:rPr lang="en"/>
              <a:t>Hypothesis - Overfitting/ wrong code implementation/new videos are vastly different from the old one/ model not complex enough? ). Figure out the reason. 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Combine fluid detection with spinal cord detection so that both are happening simultaneously while the videos is running.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Timeline - Conclude all technical contributions by somewhere between November 30. Commence documentation (report and poster) on December 1 and complete by December 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Database details (number of annotated images etc)</a:t>
            </a:r>
            <a:endParaRPr/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Old videos (13 videos </a:t>
            </a:r>
            <a:r>
              <a:rPr lang="en"/>
              <a:t>with 3390 frames and 3 labels per frame)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New videos (14 videos with 1187 frames and 5 labels per frame)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 access details (Google Drive) </a:t>
            </a:r>
            <a:endParaRPr/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Credentials and details will be shared post meeting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Goals/expectations?</a:t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675" y="1016488"/>
            <a:ext cx="6217124" cy="36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check-ins</a:t>
            </a:r>
            <a:endParaRPr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advisor: Ritvik Khandelwal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Content expert: David Kessler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Regular meeting time: monday 10am?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	</a:t>
            </a:r>
            <a:endParaRPr/>
          </a:p>
        </p:txBody>
      </p:sp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b="1" lang="en" sz="2300">
                <a:solidFill>
                  <a:schemeClr val="accent2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Preprocedural Ultrasound for Infant Lumbar Puncture: A Randomized Clinical Trial</a:t>
            </a:r>
            <a:endParaRPr b="1" sz="2300">
              <a:solidFill>
                <a:schemeClr val="accent2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https://pubmed.ncbi.nlm.nih.gov/29645365/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2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The Sonographic Appearance of Spinal Fluid at Clinically Selected Interspaces in Sitting Versus Lateral Positions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https://pubmed.ncbi.nlm.nih.gov/27482967/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267050" y="818775"/>
            <a:ext cx="85206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Intros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267050" y="2001625"/>
            <a:ext cx="6579000" cy="22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name here:</a:t>
            </a:r>
            <a:endParaRPr/>
          </a:p>
          <a:p>
            <a:pPr indent="-37433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700"/>
              <a:t>Isaac Peabody (itp2109@columbia.edu)</a:t>
            </a:r>
            <a:endParaRPr sz="2700"/>
          </a:p>
          <a:p>
            <a:pPr indent="-37433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700"/>
              <a:t>Abhik Biswas (ab5640@columbia.edu)</a:t>
            </a:r>
            <a:endParaRPr sz="2700"/>
          </a:p>
          <a:p>
            <a:pPr indent="-37433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700"/>
              <a:t>Harinder Singh Mashiana (hm3008@columbia.edu)</a:t>
            </a:r>
            <a:endParaRPr sz="2700"/>
          </a:p>
          <a:p>
            <a:pPr indent="-37433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700"/>
              <a:t>Mohini Bhave (mb5157@columbia.edu)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/>
        </p:nvSpPr>
        <p:spPr>
          <a:xfrm>
            <a:off x="599250" y="1136075"/>
            <a:ext cx="7191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David Kessler</a:t>
            </a:r>
            <a:endParaRPr sz="18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dk2592@cumc.columbia.edu</a:t>
            </a:r>
            <a:endParaRPr sz="18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516-769-3777</a:t>
            </a:r>
            <a:endParaRPr sz="18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David- clinical background &amp; goals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